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9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9600" i="1" cap="none" spc="300" dirty="0" err="1">
                <a:solidFill>
                  <a:srgbClr val="FFFF00"/>
                </a:solidFill>
              </a:rPr>
              <a:t>Haàretz</a:t>
            </a:r>
            <a:endParaRPr lang="it-IT" spc="3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57519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it-IT" sz="3900" b="1" i="1" dirty="0">
                <a:solidFill>
                  <a:srgbClr val="00CC00"/>
                </a:solidFill>
                <a:latin typeface="+mj-lt"/>
              </a:rPr>
              <a:t>Palestina, Terrasanta, </a:t>
            </a:r>
            <a:r>
              <a:rPr lang="it-IT" sz="3900" b="1" i="1" dirty="0" smtClean="0">
                <a:solidFill>
                  <a:srgbClr val="00CC00"/>
                </a:solidFill>
                <a:latin typeface="+mj-lt"/>
              </a:rPr>
              <a:t>Terra Promessa</a:t>
            </a:r>
            <a:r>
              <a:rPr lang="it-IT" sz="3900" b="1" i="1" dirty="0">
                <a:solidFill>
                  <a:srgbClr val="00CC00"/>
                </a:solidFill>
                <a:latin typeface="+mj-lt"/>
              </a:rPr>
              <a:t>, </a:t>
            </a:r>
            <a:r>
              <a:rPr lang="it-IT" sz="3900" b="1" i="1" dirty="0" err="1">
                <a:solidFill>
                  <a:srgbClr val="00CC00"/>
                </a:solidFill>
                <a:latin typeface="+mj-lt"/>
              </a:rPr>
              <a:t>Èretz</a:t>
            </a:r>
            <a:r>
              <a:rPr lang="it-IT" sz="3900" b="1" i="1" dirty="0">
                <a:solidFill>
                  <a:srgbClr val="00CC00"/>
                </a:solidFill>
                <a:latin typeface="+mj-lt"/>
              </a:rPr>
              <a:t> </a:t>
            </a:r>
            <a:r>
              <a:rPr lang="it-IT" sz="3900" b="1" i="1" dirty="0" err="1">
                <a:solidFill>
                  <a:srgbClr val="00CC00"/>
                </a:solidFill>
                <a:latin typeface="+mj-lt"/>
              </a:rPr>
              <a:t>Israèl</a:t>
            </a:r>
            <a:r>
              <a:rPr lang="it-IT" sz="3900" b="1" i="1" dirty="0">
                <a:solidFill>
                  <a:srgbClr val="00CC00"/>
                </a:solidFill>
                <a:latin typeface="+mj-lt"/>
              </a:rPr>
              <a:t> (= terra </a:t>
            </a:r>
            <a:r>
              <a:rPr lang="it-IT" sz="3900" b="1" i="1" dirty="0" smtClean="0">
                <a:solidFill>
                  <a:srgbClr val="00CC00"/>
                </a:solidFill>
                <a:latin typeface="+mj-lt"/>
              </a:rPr>
              <a:t>di Israele</a:t>
            </a:r>
            <a:r>
              <a:rPr lang="it-IT" sz="3900" b="1" i="1" dirty="0">
                <a:solidFill>
                  <a:srgbClr val="00CC00"/>
                </a:solidFill>
                <a:latin typeface="+mj-lt"/>
              </a:rPr>
              <a:t>), </a:t>
            </a:r>
            <a:r>
              <a:rPr lang="it-IT" sz="3900" b="1" i="1" dirty="0" err="1">
                <a:solidFill>
                  <a:srgbClr val="00CC00"/>
                </a:solidFill>
                <a:latin typeface="+mj-lt"/>
              </a:rPr>
              <a:t>Canaan</a:t>
            </a:r>
            <a:r>
              <a:rPr lang="it-IT" sz="3900" dirty="0">
                <a:solidFill>
                  <a:srgbClr val="FFFF00"/>
                </a:solidFill>
                <a:latin typeface="+mj-lt"/>
              </a:rPr>
              <a:t>: sono tutti nomi dati alla stessa terra, </a:t>
            </a:r>
            <a:r>
              <a:rPr lang="it-IT" sz="3900" dirty="0" smtClean="0">
                <a:solidFill>
                  <a:srgbClr val="FFFF00"/>
                </a:solidFill>
                <a:latin typeface="+mj-lt"/>
              </a:rPr>
              <a:t>il territorio </a:t>
            </a:r>
            <a:r>
              <a:rPr lang="it-IT" sz="3900" dirty="0">
                <a:solidFill>
                  <a:srgbClr val="FFFF00"/>
                </a:solidFill>
                <a:latin typeface="+mj-lt"/>
              </a:rPr>
              <a:t>situato lungo la costa orientale del Mar Mediterraneo. </a:t>
            </a:r>
            <a:endParaRPr lang="it-IT" sz="3900" dirty="0" smtClean="0">
              <a:solidFill>
                <a:srgbClr val="FFFF0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it-IT" sz="3900" b="1" u="sng" dirty="0" smtClean="0">
                <a:solidFill>
                  <a:srgbClr val="FFFF00"/>
                </a:solidFill>
                <a:latin typeface="+mj-lt"/>
              </a:rPr>
              <a:t>È LA TERRA DONATA DA DIO A ISRAELE.</a:t>
            </a:r>
            <a:endParaRPr lang="it-IT" b="1" u="sng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029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820" y="141669"/>
            <a:ext cx="11861441" cy="6606862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206321"/>
          </a:xfrm>
        </p:spPr>
        <p:txBody>
          <a:bodyPr>
            <a:normAutofit fontScale="90000"/>
          </a:bodyPr>
          <a:lstStyle/>
          <a:p>
            <a:r>
              <a:rPr lang="it-IT" sz="9600" i="1" cap="none" dirty="0" err="1" smtClean="0">
                <a:solidFill>
                  <a:srgbClr val="FFFF00"/>
                </a:solidFill>
              </a:rPr>
              <a:t>Haàretz</a:t>
            </a:r>
            <a:endParaRPr lang="it-IT" dirty="0"/>
          </a:p>
        </p:txBody>
      </p:sp>
      <p:sp>
        <p:nvSpPr>
          <p:cNvPr id="13" name="Freccia circolare a destra 12"/>
          <p:cNvSpPr/>
          <p:nvPr/>
        </p:nvSpPr>
        <p:spPr>
          <a:xfrm>
            <a:off x="6864440" y="4662152"/>
            <a:ext cx="1403798" cy="862885"/>
          </a:xfrm>
          <a:prstGeom prst="curved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1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820" y="141669"/>
            <a:ext cx="11861441" cy="6606862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206321"/>
          </a:xfrm>
        </p:spPr>
        <p:txBody>
          <a:bodyPr>
            <a:normAutofit fontScale="90000"/>
          </a:bodyPr>
          <a:lstStyle/>
          <a:p>
            <a:r>
              <a:rPr lang="it-IT" sz="9600" i="1" cap="none" dirty="0" err="1" smtClean="0">
                <a:solidFill>
                  <a:srgbClr val="FFFF00"/>
                </a:solidFill>
              </a:rPr>
              <a:t>Haàretz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" t="570" r="1078" b="1489"/>
          <a:stretch/>
        </p:blipFill>
        <p:spPr>
          <a:xfrm>
            <a:off x="336826" y="371061"/>
            <a:ext cx="11529391" cy="630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9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468"/>
            <a:ext cx="12192000" cy="686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2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8470"/>
            <a:ext cx="12298017" cy="432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764" y="1553231"/>
            <a:ext cx="12284766" cy="41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67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8" y="2218117"/>
            <a:ext cx="12099235" cy="276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72"/>
            <a:ext cx="12192000" cy="684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1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5"/>
            <a:ext cx="12191999" cy="685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8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2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366"/>
            <a:ext cx="12191999" cy="699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5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19"/>
            <a:ext cx="12192000" cy="687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5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4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28"/>
            <a:ext cx="12192000" cy="686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0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76"/>
            <a:ext cx="12192000" cy="681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91"/>
            <a:ext cx="12192000" cy="68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9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8628"/>
            <a:ext cx="12192000" cy="686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0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44"/>
            <a:ext cx="12192000" cy="684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4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16600" i="1" cap="none" dirty="0" err="1" smtClean="0">
                <a:solidFill>
                  <a:srgbClr val="FFFF00"/>
                </a:solidFill>
              </a:rPr>
              <a:t>Haàretz</a:t>
            </a:r>
            <a:endParaRPr lang="it-IT" i="1" cap="none" dirty="0">
              <a:solidFill>
                <a:srgbClr val="FFFF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2244970"/>
          </a:xfrm>
        </p:spPr>
        <p:txBody>
          <a:bodyPr>
            <a:normAutofit fontScale="77500" lnSpcReduction="20000"/>
          </a:bodyPr>
          <a:lstStyle/>
          <a:p>
            <a:endParaRPr lang="it-IT" sz="6000" i="1" dirty="0" smtClean="0"/>
          </a:p>
          <a:p>
            <a:r>
              <a:rPr lang="it-IT" sz="10900" i="1" dirty="0" smtClean="0">
                <a:solidFill>
                  <a:srgbClr val="00B050"/>
                </a:solidFill>
              </a:rPr>
              <a:t>La terra</a:t>
            </a:r>
            <a:endParaRPr lang="it-IT" sz="10900" i="1" dirty="0">
              <a:solidFill>
                <a:srgbClr val="00B05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" y="1"/>
            <a:ext cx="12125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1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TM04033921[[fn=Damascato]]</Template>
  <TotalTime>216</TotalTime>
  <Words>98</Words>
  <Application>Microsoft Office PowerPoint</Application>
  <PresentationFormat>Widescreen</PresentationFormat>
  <Paragraphs>56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Arial</vt:lpstr>
      <vt:lpstr>Bookman Old Style</vt:lpstr>
      <vt:lpstr>Rockwell</vt:lpstr>
      <vt:lpstr>Damask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  <vt:lpstr>Haàretz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Haàretz</dc:title>
  <dc:creator>Pasquale dello Iacono</dc:creator>
  <cp:lastModifiedBy>Pasquale dello Iacono</cp:lastModifiedBy>
  <cp:revision>17</cp:revision>
  <dcterms:created xsi:type="dcterms:W3CDTF">2016-01-14T09:23:10Z</dcterms:created>
  <dcterms:modified xsi:type="dcterms:W3CDTF">2016-01-14T17:10:17Z</dcterms:modified>
</cp:coreProperties>
</file>